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720"/>
  </p:normalViewPr>
  <p:slideViewPr>
    <p:cSldViewPr snapToGrid="0">
      <p:cViewPr varScale="1">
        <p:scale>
          <a:sx n="102" d="100"/>
          <a:sy n="102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7F67CF-04C3-794B-BAD7-CCED35DC4F2A}" type="datetimeFigureOut">
              <a:rPr kumimoji="1" lang="zh-CN" altLang="en-US" smtClean="0"/>
              <a:t>2024/2/16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9A1344-EE16-F448-BCDF-D176010018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6807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武公死的早，桓公少年即位不争气，中山国第二次灭国，但桓公励精图治，</a:t>
            </a:r>
            <a:r>
              <a:rPr kumimoji="1" lang="en-US" altLang="zh-CN" dirty="0"/>
              <a:t>20</a:t>
            </a:r>
            <a:r>
              <a:rPr kumimoji="1" lang="zh-CN" altLang="en-US" dirty="0"/>
              <a:t>年后又于灵寿复国。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A1344-EE16-F448-BCDF-D1760100183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9988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46E613-06E4-D27C-3E20-9EDB022CB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2E1B76D-D9DF-88B0-6CB4-43F5D831AF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3AB400-79DE-86A6-5FA0-0BB4CCF9E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DF77C-274F-B246-9F88-B60FBE34C07C}" type="datetimeFigureOut">
              <a:rPr kumimoji="1" lang="zh-CN" altLang="en-US" smtClean="0"/>
              <a:t>2024/2/15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84B71E-D8A9-EB8B-80B1-BB10DD303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E04EDC-25BF-7F1F-50AA-E4A2B37DE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96E1C-A3D0-BC4E-B92E-A8882EAA08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0852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94E30C-0ACF-C600-B0B3-430B7174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3BB63B-A3F9-A3B2-BC6B-4A951B366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CEEC60-74B9-46F0-07D0-79DA593B9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DF77C-274F-B246-9F88-B60FBE34C07C}" type="datetimeFigureOut">
              <a:rPr kumimoji="1" lang="zh-CN" altLang="en-US" smtClean="0"/>
              <a:t>2024/2/15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2F3ABD-EE7A-9BE9-20B7-765C9DF58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305559-2856-D083-DE72-1CF8FC3DF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96E1C-A3D0-BC4E-B92E-A8882EAA08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201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90EAF7D-00E1-080E-E82A-54EE1FF5EA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79CFB1-DF78-5771-E73B-AD5EAF0097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922BF3-E25C-1016-78CE-ED53058C7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DF77C-274F-B246-9F88-B60FBE34C07C}" type="datetimeFigureOut">
              <a:rPr kumimoji="1" lang="zh-CN" altLang="en-US" smtClean="0"/>
              <a:t>2024/2/15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D617A9-4B03-3F20-8E1F-19709F1E9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B93AB1-CB85-9A95-B3F4-F2F95D0C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96E1C-A3D0-BC4E-B92E-A8882EAA08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6294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7145D-D808-8496-C3B4-99C38FA9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0C7A4F-CAFC-E242-F33F-546420323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F199EF-7977-B40B-45DC-CC2A2C477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DF77C-274F-B246-9F88-B60FBE34C07C}" type="datetimeFigureOut">
              <a:rPr kumimoji="1" lang="zh-CN" altLang="en-US" smtClean="0"/>
              <a:t>2024/2/15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C7766F-3937-B4F9-6AFB-4BA813A6A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8455BA-9456-C07F-8CC9-EEB2DB75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96E1C-A3D0-BC4E-B92E-A8882EAA08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6371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838FB-4618-E920-5BE0-165A17A9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EEFF01-2D7C-A6C2-BC17-62C978122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8D5909-B7D1-029C-CA60-8CED942A9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DF77C-274F-B246-9F88-B60FBE34C07C}" type="datetimeFigureOut">
              <a:rPr kumimoji="1" lang="zh-CN" altLang="en-US" smtClean="0"/>
              <a:t>2024/2/15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48569B-5947-C17A-EBF6-1E0A03CC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3DCBC3-AC09-F779-33FE-CEE39E405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96E1C-A3D0-BC4E-B92E-A8882EAA08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4914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34F3C-7AD2-7A57-C1F6-965EF78B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023D2F-D502-8B4E-174C-0FA4DFE1A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E3985B-6CBB-BEB3-E580-A73439A4E0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2E471C-F47F-DDAD-BA86-5DDD3D056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DF77C-274F-B246-9F88-B60FBE34C07C}" type="datetimeFigureOut">
              <a:rPr kumimoji="1" lang="zh-CN" altLang="en-US" smtClean="0"/>
              <a:t>2024/2/15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B969ED-EED5-ACF2-19A4-4EF863116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D1B4E3-548B-510E-DEF1-F4DB931F8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96E1C-A3D0-BC4E-B92E-A8882EAA08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5352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181C9A-7DF8-907E-C1A4-794925949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8F6507-B412-1BA6-0D3A-BDE97BE77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2B5EC1-0602-3DC4-5393-C42C7015B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9211016-D5C0-F857-2D0A-952BDA0FC9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88A842-7AAD-87C1-D308-5A9BBFD27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6AC1773-5EDF-4377-5430-98DD062C7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DF77C-274F-B246-9F88-B60FBE34C07C}" type="datetimeFigureOut">
              <a:rPr kumimoji="1" lang="zh-CN" altLang="en-US" smtClean="0"/>
              <a:t>2024/2/15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13797B0-A046-C4A4-72F0-DC06D5276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3285B7E-DA9A-69FB-9C2A-D722AEF55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96E1C-A3D0-BC4E-B92E-A8882EAA08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2713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2C03E2-F25D-B5A3-1F42-22619CF8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A17B1D-1D38-8C2B-E26E-6CCAF9C05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DF77C-274F-B246-9F88-B60FBE34C07C}" type="datetimeFigureOut">
              <a:rPr kumimoji="1" lang="zh-CN" altLang="en-US" smtClean="0"/>
              <a:t>2024/2/15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612933-921D-9639-D00E-B254D362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7D9A11-C1C8-9FA7-1E25-8D4375F0F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96E1C-A3D0-BC4E-B92E-A8882EAA08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4752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6573DC1-6DEF-CE14-6368-3714C56A3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DF77C-274F-B246-9F88-B60FBE34C07C}" type="datetimeFigureOut">
              <a:rPr kumimoji="1" lang="zh-CN" altLang="en-US" smtClean="0"/>
              <a:t>2024/2/15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AF53293-41D0-7C2E-EBAD-B5D983878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5173A7-B2F8-942A-A69F-55A24A1E9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96E1C-A3D0-BC4E-B92E-A8882EAA08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7265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13BFCF-48A3-E7F1-4ACC-0A84E41C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13EC8-71C7-7EA2-C82B-E14780EE0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A99721-F07D-4B09-63EB-D1BAE32446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FF6D00-A4C2-1354-023A-F8EF1DA8F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DF77C-274F-B246-9F88-B60FBE34C07C}" type="datetimeFigureOut">
              <a:rPr kumimoji="1" lang="zh-CN" altLang="en-US" smtClean="0"/>
              <a:t>2024/2/15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9B2B8D-8003-5ECE-7885-16A4CDBD0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F933F7-FD62-470A-DCA4-0D07521F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96E1C-A3D0-BC4E-B92E-A8882EAA08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0688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B0F4CA-1636-F020-2F23-66A91E445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BA2F70-DF57-FAEB-933C-BC636BB7E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EC4DE9-D64B-32A5-188E-7ED08944C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960196-6EA9-0804-9A2E-76F9E0199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DF77C-274F-B246-9F88-B60FBE34C07C}" type="datetimeFigureOut">
              <a:rPr kumimoji="1" lang="zh-CN" altLang="en-US" smtClean="0"/>
              <a:t>2024/2/15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352FBC-89BD-F423-94E3-6196F8ECE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D75EA3-2B08-F2C0-A95E-B1F6FC553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96E1C-A3D0-BC4E-B92E-A8882EAA08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8312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3E60F92-6D7A-B3E7-BB25-07EF6118B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D17906-4428-024F-B512-17D81A844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2A0AA3-A377-DB6A-C40F-A4DC550A2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DF77C-274F-B246-9F88-B60FBE34C07C}" type="datetimeFigureOut">
              <a:rPr kumimoji="1" lang="zh-CN" altLang="en-US" smtClean="0"/>
              <a:t>2024/2/15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B76F40-110C-CD7D-A376-D6AEF1D0C6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64786F-F4BC-9E78-D4C1-74836FE2F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96E1C-A3D0-BC4E-B92E-A8882EAA08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337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3.svg"/><Relationship Id="rId4" Type="http://schemas.openxmlformats.org/officeDocument/2006/relationships/image" Target="../media/image3.sv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CD10FA6-E7D1-881F-34EC-0E888F72A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8000"/>
              <a:t>《</a:t>
            </a:r>
            <a:r>
              <a:rPr kumimoji="1" lang="zh-CN" altLang="en-US" sz="8000"/>
              <a:t>史记</a:t>
            </a:r>
            <a:r>
              <a:rPr kumimoji="1" lang="en-US" altLang="zh-CN" sz="8000"/>
              <a:t>•</a:t>
            </a:r>
            <a:r>
              <a:rPr kumimoji="1" lang="zh-CN" altLang="en-US" sz="8000"/>
              <a:t>赵世家</a:t>
            </a:r>
            <a:r>
              <a:rPr kumimoji="1" lang="en-US" altLang="zh-CN" sz="8000"/>
              <a:t>》</a:t>
            </a:r>
            <a:endParaRPr kumimoji="1" lang="zh-CN" altLang="en-US" sz="800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68CA09-90EC-EBDE-9E16-8D53BDDA9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>
            <a:normAutofit/>
          </a:bodyPr>
          <a:lstStyle/>
          <a:p>
            <a:pPr algn="r"/>
            <a:r>
              <a:rPr kumimoji="1" lang="zh-CN" altLang="en-US" dirty="0"/>
              <a:t>给赵小花准备的寒假课程</a:t>
            </a:r>
            <a:endParaRPr kumimoji="1"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464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地图&#10;&#10;描述已自动生成">
            <a:extLst>
              <a:ext uri="{FF2B5EF4-FFF2-40B4-BE49-F238E27FC236}">
                <a16:creationId xmlns:a16="http://schemas.microsoft.com/office/drawing/2014/main" id="{361AACA0-3920-0BBF-14F2-BC9A185143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10" b="280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896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500">
            <a:extLst>
              <a:ext uri="{FF2B5EF4-FFF2-40B4-BE49-F238E27FC236}">
                <a16:creationId xmlns:a16="http://schemas.microsoft.com/office/drawing/2014/main" id="{0E387936-2837-EEAD-6916-9FB1107D6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87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形 1" descr="星形 纯色填充">
            <a:extLst>
              <a:ext uri="{FF2B5EF4-FFF2-40B4-BE49-F238E27FC236}">
                <a16:creationId xmlns:a16="http://schemas.microsoft.com/office/drawing/2014/main" id="{A3161AE2-44C1-D7D1-CFE9-6983B0339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641382"/>
            <a:ext cx="579474" cy="579474"/>
          </a:xfrm>
          <a:prstGeom prst="rect">
            <a:avLst/>
          </a:prstGeom>
        </p:spPr>
      </p:pic>
      <p:pic>
        <p:nvPicPr>
          <p:cNvPr id="3" name="图形 2" descr="星形 纯色填充">
            <a:extLst>
              <a:ext uri="{FF2B5EF4-FFF2-40B4-BE49-F238E27FC236}">
                <a16:creationId xmlns:a16="http://schemas.microsoft.com/office/drawing/2014/main" id="{A8F75E7E-C52D-B6E1-9984-5CCCA6E4D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6213" y="2351645"/>
            <a:ext cx="579474" cy="57947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DC92F05-5CC1-3078-E0AE-9678F4C03750}"/>
              </a:ext>
            </a:extLst>
          </p:cNvPr>
          <p:cNvSpPr txBox="1"/>
          <p:nvPr/>
        </p:nvSpPr>
        <p:spPr>
          <a:xfrm>
            <a:off x="4355900" y="2561787"/>
            <a:ext cx="6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</a:rPr>
              <a:t>晋阳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3A5146-F7DF-848C-CD1A-0A42D8466F87}"/>
              </a:ext>
            </a:extLst>
          </p:cNvPr>
          <p:cNvSpPr txBox="1"/>
          <p:nvPr/>
        </p:nvSpPr>
        <p:spPr>
          <a:xfrm>
            <a:off x="6593813" y="2851524"/>
            <a:ext cx="6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chemeClr val="bg1"/>
                </a:solidFill>
              </a:rPr>
              <a:t>邯郸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31EDFE-05A1-5F46-2810-9FC387CCBB79}"/>
              </a:ext>
            </a:extLst>
          </p:cNvPr>
          <p:cNvSpPr txBox="1"/>
          <p:nvPr/>
        </p:nvSpPr>
        <p:spPr>
          <a:xfrm>
            <a:off x="5102877" y="1230971"/>
            <a:ext cx="119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</a:rPr>
              <a:t>代地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CE5FB4-1840-57AD-BCE7-91C54EDD51AF}"/>
              </a:ext>
            </a:extLst>
          </p:cNvPr>
          <p:cNvSpPr txBox="1"/>
          <p:nvPr/>
        </p:nvSpPr>
        <p:spPr>
          <a:xfrm>
            <a:off x="4502594" y="861639"/>
            <a:ext cx="119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</a:rPr>
              <a:t>河宗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1A5D07-12C1-AE4B-9B7A-977E79187997}"/>
              </a:ext>
            </a:extLst>
          </p:cNvPr>
          <p:cNvSpPr txBox="1"/>
          <p:nvPr/>
        </p:nvSpPr>
        <p:spPr>
          <a:xfrm>
            <a:off x="3041348" y="492307"/>
            <a:ext cx="119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</a:rPr>
              <a:t>休溷诸貉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C6D222-B48E-59E0-3549-96D8A4EC994B}"/>
              </a:ext>
            </a:extLst>
          </p:cNvPr>
          <p:cNvSpPr txBox="1"/>
          <p:nvPr/>
        </p:nvSpPr>
        <p:spPr>
          <a:xfrm>
            <a:off x="6385737" y="1600303"/>
            <a:ext cx="1197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</a:rPr>
              <a:t>中山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78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34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中国地图">
            <a:extLst>
              <a:ext uri="{FF2B5EF4-FFF2-40B4-BE49-F238E27FC236}">
                <a16:creationId xmlns:a16="http://schemas.microsoft.com/office/drawing/2014/main" id="{1257C2A1-6B04-C644-1951-1EA753FB2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0"/>
            <a:ext cx="8966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C18BF7A-C486-3071-3558-90A868DB3D8E}"/>
              </a:ext>
            </a:extLst>
          </p:cNvPr>
          <p:cNvGrpSpPr/>
          <p:nvPr/>
        </p:nvGrpSpPr>
        <p:grpSpPr>
          <a:xfrm>
            <a:off x="4090951" y="3267806"/>
            <a:ext cx="2143321" cy="856834"/>
            <a:chOff x="1251367" y="1967023"/>
            <a:chExt cx="2775737" cy="878327"/>
          </a:xfrm>
        </p:grpSpPr>
        <p:pic>
          <p:nvPicPr>
            <p:cNvPr id="7" name="图形 6" descr="星形 纯色填充">
              <a:extLst>
                <a:ext uri="{FF2B5EF4-FFF2-40B4-BE49-F238E27FC236}">
                  <a16:creationId xmlns:a16="http://schemas.microsoft.com/office/drawing/2014/main" id="{BBDB727C-34BB-0FA4-E209-15538F9C1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1367" y="1967023"/>
              <a:ext cx="724515" cy="579474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A071FFC-9D17-97D3-84ED-F21E56CB4764}"/>
                </a:ext>
              </a:extLst>
            </p:cNvPr>
            <p:cNvSpPr txBox="1"/>
            <p:nvPr/>
          </p:nvSpPr>
          <p:spPr>
            <a:xfrm>
              <a:off x="1396409" y="2466754"/>
              <a:ext cx="2630695" cy="378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rgbClr val="000000"/>
                  </a:solidFill>
                </a:rPr>
                <a:t>传说中瑶池所在地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36545B9-80A5-E84F-AF4E-E7DFD9C70A9E}"/>
              </a:ext>
            </a:extLst>
          </p:cNvPr>
          <p:cNvGrpSpPr/>
          <p:nvPr/>
        </p:nvGrpSpPr>
        <p:grpSpPr>
          <a:xfrm>
            <a:off x="6913542" y="3679523"/>
            <a:ext cx="990381" cy="635666"/>
            <a:chOff x="8679712" y="3139263"/>
            <a:chExt cx="1101354" cy="691523"/>
          </a:xfrm>
        </p:grpSpPr>
        <p:pic>
          <p:nvPicPr>
            <p:cNvPr id="8" name="图形 7" descr="星形 纯色填充">
              <a:extLst>
                <a:ext uri="{FF2B5EF4-FFF2-40B4-BE49-F238E27FC236}">
                  <a16:creationId xmlns:a16="http://schemas.microsoft.com/office/drawing/2014/main" id="{47C9367E-A850-8E0C-3359-1A660DC34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01592" y="3139263"/>
              <a:ext cx="579474" cy="579474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028B5EC-CA11-5735-5262-C55DAC059699}"/>
                </a:ext>
              </a:extLst>
            </p:cNvPr>
            <p:cNvSpPr txBox="1"/>
            <p:nvPr/>
          </p:nvSpPr>
          <p:spPr>
            <a:xfrm>
              <a:off x="8679712" y="3429000"/>
              <a:ext cx="718753" cy="401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solidFill>
                    <a:srgbClr val="000000"/>
                  </a:solidFill>
                </a:rPr>
                <a:t>徐国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9EFBF51-F716-EF51-27A4-E91217096E9F}"/>
              </a:ext>
            </a:extLst>
          </p:cNvPr>
          <p:cNvGrpSpPr/>
          <p:nvPr/>
        </p:nvGrpSpPr>
        <p:grpSpPr>
          <a:xfrm>
            <a:off x="5954786" y="3370163"/>
            <a:ext cx="1022615" cy="552995"/>
            <a:chOff x="5449669" y="1988289"/>
            <a:chExt cx="1059228" cy="632721"/>
          </a:xfrm>
        </p:grpSpPr>
        <p:pic>
          <p:nvPicPr>
            <p:cNvPr id="12" name="图形 11" descr="星形 纯色填充">
              <a:extLst>
                <a:ext uri="{FF2B5EF4-FFF2-40B4-BE49-F238E27FC236}">
                  <a16:creationId xmlns:a16="http://schemas.microsoft.com/office/drawing/2014/main" id="{84C4DD82-F6FE-D572-B6CC-EF41503A6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29423" y="1988289"/>
              <a:ext cx="579474" cy="579474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9A8380F-DEE6-CC15-9A54-5E520B0F2587}"/>
                </a:ext>
              </a:extLst>
            </p:cNvPr>
            <p:cNvSpPr txBox="1"/>
            <p:nvPr/>
          </p:nvSpPr>
          <p:spPr>
            <a:xfrm>
              <a:off x="5449669" y="2198431"/>
              <a:ext cx="669472" cy="422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000000"/>
                  </a:solidFill>
                </a:rPr>
                <a:t>造城</a:t>
              </a:r>
              <a:endParaRPr kumimoji="1" lang="zh-CN" alt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563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地图&#10;&#10;描述已自动生成">
            <a:extLst>
              <a:ext uri="{FF2B5EF4-FFF2-40B4-BE49-F238E27FC236}">
                <a16:creationId xmlns:a16="http://schemas.microsoft.com/office/drawing/2014/main" id="{5A3A6AC0-10B5-4639-EBE3-A2F542D36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41" b="1598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图形 6" descr="星形 纯色填充">
            <a:extLst>
              <a:ext uri="{FF2B5EF4-FFF2-40B4-BE49-F238E27FC236}">
                <a16:creationId xmlns:a16="http://schemas.microsoft.com/office/drawing/2014/main" id="{BBDB727C-34BB-0FA4-E209-15538F9C1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68" y="2361683"/>
            <a:ext cx="579474" cy="579474"/>
          </a:xfrm>
          <a:prstGeom prst="rect">
            <a:avLst/>
          </a:prstGeom>
        </p:spPr>
      </p:pic>
      <p:pic>
        <p:nvPicPr>
          <p:cNvPr id="8" name="图形 7" descr="星形 纯色填充">
            <a:extLst>
              <a:ext uri="{FF2B5EF4-FFF2-40B4-BE49-F238E27FC236}">
                <a16:creationId xmlns:a16="http://schemas.microsoft.com/office/drawing/2014/main" id="{47C9367E-A850-8E0C-3359-1A660DC34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592" y="3139263"/>
            <a:ext cx="579474" cy="5794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A071FFC-9D17-97D3-84ED-F21E56CB4764}"/>
              </a:ext>
            </a:extLst>
          </p:cNvPr>
          <p:cNvSpPr txBox="1"/>
          <p:nvPr/>
        </p:nvSpPr>
        <p:spPr>
          <a:xfrm>
            <a:off x="475472" y="257182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</a:rPr>
              <a:t>传说中瑶池所在地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028B5EC-CA11-5735-5262-C55DAC059699}"/>
              </a:ext>
            </a:extLst>
          </p:cNvPr>
          <p:cNvSpPr txBox="1"/>
          <p:nvPr/>
        </p:nvSpPr>
        <p:spPr>
          <a:xfrm>
            <a:off x="8679712" y="3429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</a:rPr>
              <a:t>徐国</a:t>
            </a:r>
          </a:p>
        </p:txBody>
      </p:sp>
      <p:pic>
        <p:nvPicPr>
          <p:cNvPr id="12" name="图形 11" descr="星形 纯色填充">
            <a:extLst>
              <a:ext uri="{FF2B5EF4-FFF2-40B4-BE49-F238E27FC236}">
                <a16:creationId xmlns:a16="http://schemas.microsoft.com/office/drawing/2014/main" id="{84C4DD82-F6FE-D572-B6CC-EF41503A60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5997" y="2361683"/>
            <a:ext cx="579474" cy="57947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9A8380F-DEE6-CC15-9A54-5E520B0F2587}"/>
              </a:ext>
            </a:extLst>
          </p:cNvPr>
          <p:cNvSpPr txBox="1"/>
          <p:nvPr/>
        </p:nvSpPr>
        <p:spPr>
          <a:xfrm>
            <a:off x="5772834" y="26240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7030A0"/>
                </a:solidFill>
              </a:rPr>
              <a:t>造城</a:t>
            </a:r>
            <a:endParaRPr kumimoji="1"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044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一群卡通人物&#10;&#10;中度可信度描述已自动生成">
            <a:extLst>
              <a:ext uri="{FF2B5EF4-FFF2-40B4-BE49-F238E27FC236}">
                <a16:creationId xmlns:a16="http://schemas.microsoft.com/office/drawing/2014/main" id="{FC3C487A-8FAB-8495-6863-324A6E1F0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73" b="7687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A642474-D262-8E77-1B4A-7B0E405023C6}"/>
              </a:ext>
            </a:extLst>
          </p:cNvPr>
          <p:cNvSpPr txBox="1"/>
          <p:nvPr/>
        </p:nvSpPr>
        <p:spPr>
          <a:xfrm>
            <a:off x="616906" y="291323"/>
            <a:ext cx="677345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《长相思·汴水流》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唐</a:t>
            </a:r>
            <a:r>
              <a:rPr lang="en-US" altLang="zh-CN" sz="2400" dirty="0">
                <a:solidFill>
                  <a:schemeClr val="bg1"/>
                </a:solidFill>
              </a:rPr>
              <a:t>•</a:t>
            </a:r>
            <a:r>
              <a:rPr lang="zh-CN" altLang="en-US" sz="2400" dirty="0">
                <a:solidFill>
                  <a:schemeClr val="bg1"/>
                </a:solidFill>
              </a:rPr>
              <a:t>白居易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汴水流，泗水流，流到瓜洲古渡头。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吴山点点愁。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思悠悠，恨悠悠，恨到归时方始休。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月明人倚楼。</a:t>
            </a:r>
          </a:p>
        </p:txBody>
      </p:sp>
    </p:spTree>
    <p:extLst>
      <p:ext uri="{BB962C8B-B14F-4D97-AF65-F5344CB8AC3E}">
        <p14:creationId xmlns:p14="http://schemas.microsoft.com/office/powerpoint/2010/main" val="2071401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A642474-D262-8E77-1B4A-7B0E405023C6}"/>
              </a:ext>
            </a:extLst>
          </p:cNvPr>
          <p:cNvSpPr txBox="1"/>
          <p:nvPr/>
        </p:nvSpPr>
        <p:spPr>
          <a:xfrm>
            <a:off x="616906" y="291323"/>
            <a:ext cx="677345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《长相思·汴水流》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唐</a:t>
            </a:r>
            <a:r>
              <a:rPr lang="en-US" altLang="zh-CN" sz="2400" dirty="0">
                <a:solidFill>
                  <a:schemeClr val="bg1"/>
                </a:solidFill>
              </a:rPr>
              <a:t>•</a:t>
            </a:r>
            <a:r>
              <a:rPr lang="zh-CN" altLang="en-US" sz="2400" dirty="0">
                <a:solidFill>
                  <a:schemeClr val="bg1"/>
                </a:solidFill>
              </a:rPr>
              <a:t>白居易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汴水流，泗水流，流到瓜洲古渡头。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吴山点点愁。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思悠悠，恨悠悠，恨到归时方始休。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月明人倚楼。</a:t>
            </a:r>
          </a:p>
        </p:txBody>
      </p:sp>
      <p:pic>
        <p:nvPicPr>
          <p:cNvPr id="3074" name="Picture 2" descr="图片">
            <a:extLst>
              <a:ext uri="{FF2B5EF4-FFF2-40B4-BE49-F238E27FC236}">
                <a16:creationId xmlns:a16="http://schemas.microsoft.com/office/drawing/2014/main" id="{66E9036B-598C-C52B-B674-4F556AA33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69" y="845321"/>
            <a:ext cx="5578968" cy="375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图片">
            <a:extLst>
              <a:ext uri="{FF2B5EF4-FFF2-40B4-BE49-F238E27FC236}">
                <a16:creationId xmlns:a16="http://schemas.microsoft.com/office/drawing/2014/main" id="{4CEBC4D4-AB9E-F038-B975-D909D6301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74" y="845320"/>
            <a:ext cx="5636382" cy="375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EEC1C22-B24D-4850-BE78-B04C3ABCDA4C}"/>
              </a:ext>
            </a:extLst>
          </p:cNvPr>
          <p:cNvSpPr txBox="1"/>
          <p:nvPr/>
        </p:nvSpPr>
        <p:spPr>
          <a:xfrm>
            <a:off x="305686" y="4834168"/>
            <a:ext cx="116251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在现实中，汴水（即今天的汴河）是黄河的一条支流，而泗水是古代山东的一条重要河流。泗水发源于山东省泰安市，流经山东、江苏两省，最终流入淮河。而汴河则主要流经河南省，最后汇入黄河。这两条河流在地理位置上相隔较远，并没有交汇在一起。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白居易所说的汴水，应该指的是隋炀帝所修大运河中汇入淮河的支段（流经汴州，现河南开封）。</a:t>
            </a:r>
            <a:endParaRPr lang="en-US" altLang="zh-CN" sz="1600" b="0" i="0" dirty="0">
              <a:solidFill>
                <a:srgbClr val="333333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 sz="1600" dirty="0">
              <a:solidFill>
                <a:srgbClr val="33333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zh-CN" altLang="en-US" sz="1600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另外，瓜洲古渡口位于今天的江苏省扬州市，为长江渡口并不是淮河渡口，但隋炀帝所修大运河中有一段利用古代吴国运河连接了淮河和长江，此运河经过瓜洲渡。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0360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地图&#10;&#10;描述已自动生成">
            <a:extLst>
              <a:ext uri="{FF2B5EF4-FFF2-40B4-BE49-F238E27FC236}">
                <a16:creationId xmlns:a16="http://schemas.microsoft.com/office/drawing/2014/main" id="{5A3A6AC0-10B5-4639-EBE3-A2F542D36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41" b="1598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8" name="图形 7" descr="星形 纯色填充">
            <a:extLst>
              <a:ext uri="{FF2B5EF4-FFF2-40B4-BE49-F238E27FC236}">
                <a16:creationId xmlns:a16="http://schemas.microsoft.com/office/drawing/2014/main" id="{47C9367E-A850-8E0C-3359-1A660DC34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997" y="1913370"/>
            <a:ext cx="579474" cy="57947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028B5EC-CA11-5735-5262-C55DAC059699}"/>
              </a:ext>
            </a:extLst>
          </p:cNvPr>
          <p:cNvSpPr txBox="1"/>
          <p:nvPr/>
        </p:nvSpPr>
        <p:spPr>
          <a:xfrm>
            <a:off x="6590107" y="20781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7030A0"/>
                </a:solidFill>
              </a:rPr>
              <a:t>千亩原</a:t>
            </a:r>
          </a:p>
        </p:txBody>
      </p:sp>
      <p:pic>
        <p:nvPicPr>
          <p:cNvPr id="12" name="图形 11" descr="星形 纯色填充">
            <a:extLst>
              <a:ext uri="{FF2B5EF4-FFF2-40B4-BE49-F238E27FC236}">
                <a16:creationId xmlns:a16="http://schemas.microsoft.com/office/drawing/2014/main" id="{84C4DD82-F6FE-D572-B6CC-EF41503A60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5997" y="2361683"/>
            <a:ext cx="579474" cy="57947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9A8380F-DEE6-CC15-9A54-5E520B0F2587}"/>
              </a:ext>
            </a:extLst>
          </p:cNvPr>
          <p:cNvSpPr txBox="1"/>
          <p:nvPr/>
        </p:nvSpPr>
        <p:spPr>
          <a:xfrm>
            <a:off x="5772834" y="26240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7030A0"/>
                </a:solidFill>
              </a:rPr>
              <a:t>造城</a:t>
            </a:r>
            <a:endParaRPr kumimoji="1" lang="zh-CN" altLang="en-US" dirty="0">
              <a:solidFill>
                <a:srgbClr val="7030A0"/>
              </a:solidFill>
            </a:endParaRPr>
          </a:p>
        </p:txBody>
      </p:sp>
      <p:pic>
        <p:nvPicPr>
          <p:cNvPr id="2" name="图形 1" descr="星形 纯色填充">
            <a:extLst>
              <a:ext uri="{FF2B5EF4-FFF2-40B4-BE49-F238E27FC236}">
                <a16:creationId xmlns:a16="http://schemas.microsoft.com/office/drawing/2014/main" id="{165267E8-1072-99AB-399D-96E5EE194A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24354" y="2175691"/>
            <a:ext cx="579474" cy="5794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E9E648D-DD66-7E5B-80A0-F1B0DD06B993}"/>
              </a:ext>
            </a:extLst>
          </p:cNvPr>
          <p:cNvSpPr txBox="1"/>
          <p:nvPr/>
        </p:nvSpPr>
        <p:spPr>
          <a:xfrm>
            <a:off x="5039466" y="2220498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dirty="0">
                <a:solidFill>
                  <a:srgbClr val="7030A0"/>
                </a:solidFill>
              </a:rPr>
              <a:t>皮氏县</a:t>
            </a:r>
            <a:endParaRPr kumimoji="1" lang="en-US" altLang="zh-CN" dirty="0">
              <a:solidFill>
                <a:srgbClr val="7030A0"/>
              </a:solidFill>
            </a:endParaRPr>
          </a:p>
          <a:p>
            <a:pPr algn="r"/>
            <a:r>
              <a:rPr kumimoji="1" lang="zh-CN" altLang="en-US" dirty="0">
                <a:solidFill>
                  <a:srgbClr val="7030A0"/>
                </a:solidFill>
              </a:rPr>
              <a:t>耿乡</a:t>
            </a:r>
          </a:p>
        </p:txBody>
      </p:sp>
      <p:pic>
        <p:nvPicPr>
          <p:cNvPr id="4" name="图形 3" descr="星形 纯色填充">
            <a:extLst>
              <a:ext uri="{FF2B5EF4-FFF2-40B4-BE49-F238E27FC236}">
                <a16:creationId xmlns:a16="http://schemas.microsoft.com/office/drawing/2014/main" id="{FA87178B-75DD-B632-495B-52F536984E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70523" y="2782580"/>
            <a:ext cx="579474" cy="5794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407CBA-0DBA-DC39-9940-D6E628FADE06}"/>
              </a:ext>
            </a:extLst>
          </p:cNvPr>
          <p:cNvSpPr txBox="1"/>
          <p:nvPr/>
        </p:nvSpPr>
        <p:spPr>
          <a:xfrm>
            <a:off x="5647343" y="3040066"/>
            <a:ext cx="6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7030A0"/>
                </a:solidFill>
              </a:rPr>
              <a:t>原城</a:t>
            </a:r>
            <a:endParaRPr kumimoji="1"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02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EC1C22-B24D-4850-BE78-B04C3ABCDA4C}"/>
              </a:ext>
            </a:extLst>
          </p:cNvPr>
          <p:cNvSpPr txBox="1"/>
          <p:nvPr/>
        </p:nvSpPr>
        <p:spPr>
          <a:xfrm>
            <a:off x="199360" y="5418959"/>
            <a:ext cx="5372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常山，太行山东麓的古恒山，</a:t>
            </a:r>
            <a:endParaRPr lang="en-US" altLang="zh-CN" sz="1600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16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司马迁为了避汉文帝刘恒的讳，将恒 改为 常。</a:t>
            </a:r>
            <a:endParaRPr lang="zh-CN" altLang="en-US" sz="1600" dirty="0"/>
          </a:p>
        </p:txBody>
      </p:sp>
      <p:pic>
        <p:nvPicPr>
          <p:cNvPr id="1026" name="Picture 2" descr="500">
            <a:extLst>
              <a:ext uri="{FF2B5EF4-FFF2-40B4-BE49-F238E27FC236}">
                <a16:creationId xmlns:a16="http://schemas.microsoft.com/office/drawing/2014/main" id="{81962CA6-9123-F166-98DE-2AEB64B15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03" y="377473"/>
            <a:ext cx="5523143" cy="468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500">
            <a:extLst>
              <a:ext uri="{FF2B5EF4-FFF2-40B4-BE49-F238E27FC236}">
                <a16:creationId xmlns:a16="http://schemas.microsoft.com/office/drawing/2014/main" id="{71D8B0C8-032E-B39D-10C2-3CA011EB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77472"/>
            <a:ext cx="5782253" cy="468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2CD97A3-FDC4-F48C-2259-CBC74DD9CDF1}"/>
              </a:ext>
            </a:extLst>
          </p:cNvPr>
          <p:cNvSpPr txBox="1"/>
          <p:nvPr/>
        </p:nvSpPr>
        <p:spPr>
          <a:xfrm>
            <a:off x="6095999" y="5418958"/>
            <a:ext cx="5372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磨笄山</a:t>
            </a:r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，亦名鸡鸣山，飞狐县东北呗五十里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4771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AE3EBA9-EBA4-A1A1-4B31-1031FC16D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47" y="728348"/>
            <a:ext cx="5372099" cy="478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7E98E41-5D23-7AC5-3E18-8E1C70843B7B}"/>
              </a:ext>
            </a:extLst>
          </p:cNvPr>
          <p:cNvSpPr txBox="1"/>
          <p:nvPr/>
        </p:nvSpPr>
        <p:spPr>
          <a:xfrm>
            <a:off x="327247" y="5791098"/>
            <a:ext cx="5372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晋阳之战前，晋国势力范围地图。</a:t>
            </a:r>
            <a:endParaRPr lang="zh-CN" altLang="en-US" sz="16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9CB9853-C035-7074-6FB6-B040A6384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805" y="728347"/>
            <a:ext cx="5705226" cy="478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D59CC28-2349-8DAE-0445-FD366589C2C5}"/>
              </a:ext>
            </a:extLst>
          </p:cNvPr>
          <p:cNvSpPr txBox="1"/>
          <p:nvPr/>
        </p:nvSpPr>
        <p:spPr>
          <a:xfrm>
            <a:off x="6046368" y="5791098"/>
            <a:ext cx="5372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三家分晋前，晋国势力范围地图。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2897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484629-7F3A-6B26-02A3-8EE95E6B1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78" y="382771"/>
            <a:ext cx="3969574" cy="539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8AF47E0-935C-0A78-DC09-A3FC5CB68BF5}"/>
              </a:ext>
            </a:extLst>
          </p:cNvPr>
          <p:cNvSpPr txBox="1"/>
          <p:nvPr/>
        </p:nvSpPr>
        <p:spPr>
          <a:xfrm>
            <a:off x="0" y="5929322"/>
            <a:ext cx="5372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赵鞅（简子），想象图。</a:t>
            </a:r>
            <a:endParaRPr lang="zh-CN" altLang="en-US" sz="16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35F4AA5-229D-A6DB-BC2D-AF4B8B00D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038" y="467949"/>
            <a:ext cx="7085648" cy="522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1724C12-E1A7-2FA6-FBA1-2FE2A71A72A1}"/>
              </a:ext>
            </a:extLst>
          </p:cNvPr>
          <p:cNvSpPr txBox="1"/>
          <p:nvPr/>
        </p:nvSpPr>
        <p:spPr>
          <a:xfrm>
            <a:off x="5989675" y="5929322"/>
            <a:ext cx="5372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三家分晋后，战国初期地图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2707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3918</TotalTime>
  <Words>408</Words>
  <Application>Microsoft Macintosh PowerPoint</Application>
  <PresentationFormat>宽屏</PresentationFormat>
  <Paragraphs>47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等线</vt:lpstr>
      <vt:lpstr>等线 Light</vt:lpstr>
      <vt:lpstr>Microsoft YaHei</vt:lpstr>
      <vt:lpstr>PingFang SC</vt:lpstr>
      <vt:lpstr>Arial</vt:lpstr>
      <vt:lpstr>Calibri</vt:lpstr>
      <vt:lpstr>Office 主题​​</vt:lpstr>
      <vt:lpstr>《史记•赵世家》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Kyle Zhao</dc:creator>
  <cp:lastModifiedBy>Kyle Zhao</cp:lastModifiedBy>
  <cp:revision>9</cp:revision>
  <dcterms:created xsi:type="dcterms:W3CDTF">2024-02-04T09:24:24Z</dcterms:created>
  <dcterms:modified xsi:type="dcterms:W3CDTF">2024-02-17T03:03:34Z</dcterms:modified>
</cp:coreProperties>
</file>